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e64f4eef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e64f4eef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ed2fdf2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ed2fdf2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ed2fdf2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ed2fdf2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ed2fdf26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ed2fdf26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ed2fdf26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ed2fdf26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ed2fdf2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ed2fdf2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e9167d3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e9167d3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c2f4d957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c2f4d95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c2f4d95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c2f4d95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c2f4d957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c2f4d957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c2f4d95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c2f4d95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e64f4eefa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e64f4eefa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e64f4eef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e64f4eef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e64f4eefa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e64f4eefa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e64f4eef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e64f4eef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how BIG program was much needed for affected businesses, especially restaurants (expand on this in next slide). Give background on BIG program.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e64f4eef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e64f4eef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Explain/show how restaurants were the most affected businesses by covid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ed2fdf26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ed2fdf26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qctimes.com/news/local/govt-and-politics/business-interruption-grants-available-for-small-businesses-in-illinois/article_5f18320e-472c-52e7-a9fa-b01f3293a0fc.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2.illinois.gov/dceo/SmallBizAssistance/Documents/BIG%20Detailed%20Data%201.8.21.pdf" TargetMode="External"/><Relationship Id="rId4" Type="http://schemas.openxmlformats.org/officeDocument/2006/relationships/image" Target="../media/image10.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hicago.eater.com/2020/1/16/21067528/chicago-restaurant-bar-closures-2020" TargetMode="External"/><Relationship Id="rId4" Type="http://schemas.openxmlformats.org/officeDocument/2006/relationships/hyperlink" Target="https://www.google.com/covid19/mobilit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The Economic Impact of the Covid-19 Pandemic on Chicago Restaurants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Group 5: Leila Zinstem a Moute, Josh Weidenaar, </a:t>
            </a:r>
            <a:endParaRPr/>
          </a:p>
          <a:p>
            <a:pPr indent="0" lvl="0" marL="0" rtl="0" algn="ctr">
              <a:spcBef>
                <a:spcPts val="0"/>
              </a:spcBef>
              <a:spcAft>
                <a:spcPts val="0"/>
              </a:spcAft>
              <a:buNone/>
            </a:pPr>
            <a:r>
              <a:rPr lang="en"/>
              <a:t>Will Whalen, Michelle Goldberg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152400" y="152400"/>
            <a:ext cx="8602125" cy="48386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6"/>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90825" y="9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59" name="Google Shape;159;p27"/>
          <p:cNvPicPr preferRelativeResize="0"/>
          <p:nvPr/>
        </p:nvPicPr>
        <p:blipFill>
          <a:blip r:embed="rId3">
            <a:alphaModFix/>
          </a:blip>
          <a:stretch>
            <a:fillRect/>
          </a:stretch>
        </p:blipFill>
        <p:spPr>
          <a:xfrm>
            <a:off x="0" y="11430"/>
            <a:ext cx="9144000" cy="51206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0" y="456175"/>
            <a:ext cx="5193300" cy="4451400"/>
          </a:xfrm>
          <a:prstGeom prst="rect">
            <a:avLst/>
          </a:prstGeom>
          <a:noFill/>
          <a:ln>
            <a:noFill/>
          </a:ln>
        </p:spPr>
      </p:pic>
      <p:sp>
        <p:nvSpPr>
          <p:cNvPr id="165" name="Google Shape;165;p28"/>
          <p:cNvSpPr txBox="1"/>
          <p:nvPr/>
        </p:nvSpPr>
        <p:spPr>
          <a:xfrm>
            <a:off x="5193300" y="888750"/>
            <a:ext cx="34134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solidFill>
                  <a:schemeClr val="dk1"/>
                </a:solidFill>
              </a:rPr>
              <a:t>Lakeview is home to the most food service workers 4.6K (5.2%)</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Austin is home to the highest concentration of food service workers 9.4% (3.1K people)</a:t>
            </a:r>
            <a:endParaRPr>
              <a:solidFill>
                <a:schemeClr val="dk1"/>
              </a:solidFill>
            </a:endParaRPr>
          </a:p>
          <a:p>
            <a:pPr indent="-317500" lvl="0" marL="457200" rtl="0" algn="l">
              <a:spcBef>
                <a:spcPts val="0"/>
              </a:spcBef>
              <a:spcAft>
                <a:spcPts val="0"/>
              </a:spcAft>
              <a:buSzPts val="1400"/>
              <a:buChar char="●"/>
            </a:pPr>
            <a:r>
              <a:rPr lang="en">
                <a:solidFill>
                  <a:schemeClr val="dk1"/>
                </a:solidFill>
              </a:rPr>
              <a:t>Chicago neighborhoods with a greater density of food service workers may have a lower median household income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Trend may be further solidified if all Chicago neighborhoods were included in the analysis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Many factors beyond the scope of this analysis influence where Chicagoans live vs. work</a:t>
            </a:r>
            <a:endParaRPr>
              <a:solidFill>
                <a:schemeClr val="dk1"/>
              </a:solidFill>
            </a:endParaRPr>
          </a:p>
        </p:txBody>
      </p:sp>
      <p:sp>
        <p:nvSpPr>
          <p:cNvPr id="166" name="Google Shape;166;p28"/>
          <p:cNvSpPr txBox="1"/>
          <p:nvPr>
            <p:ph type="title"/>
          </p:nvPr>
        </p:nvSpPr>
        <p:spPr>
          <a:xfrm>
            <a:off x="311700" y="119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Chicago Neighborhood Employment Share and Income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Recap/Conclusion</a:t>
            </a:r>
            <a:endParaRPr/>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Restaurants were the hardest hit businesses by the pandemic, necessitating a large influx of federal and state aid to stay afloat</a:t>
            </a:r>
            <a:endParaRPr/>
          </a:p>
          <a:p>
            <a:pPr indent="-342900" lvl="0" marL="457200" rtl="0" algn="l">
              <a:spcBef>
                <a:spcPts val="0"/>
              </a:spcBef>
              <a:spcAft>
                <a:spcPts val="0"/>
              </a:spcAft>
              <a:buSzPts val="1800"/>
              <a:buChar char="●"/>
            </a:pPr>
            <a:r>
              <a:rPr lang="en"/>
              <a:t>There were more restaurants that closed permanently than temporarily</a:t>
            </a:r>
            <a:endParaRPr/>
          </a:p>
          <a:p>
            <a:pPr indent="-342900" lvl="0" marL="457200" rtl="0" algn="l">
              <a:spcBef>
                <a:spcPts val="0"/>
              </a:spcBef>
              <a:spcAft>
                <a:spcPts val="0"/>
              </a:spcAft>
              <a:buSzPts val="1800"/>
              <a:buChar char="●"/>
            </a:pPr>
            <a:r>
              <a:rPr lang="en"/>
              <a:t>Restaurant</a:t>
            </a:r>
            <a:r>
              <a:rPr lang="en"/>
              <a:t> closures </a:t>
            </a:r>
            <a:r>
              <a:rPr lang="en"/>
              <a:t>occurred more frequently</a:t>
            </a:r>
            <a:r>
              <a:rPr lang="en"/>
              <a:t> in neighborhoods with strong commercial corridors, but service workers are not as likely to live in those neighborhoods</a:t>
            </a:r>
            <a:endParaRPr/>
          </a:p>
          <a:p>
            <a:pPr indent="-342900" lvl="0" marL="457200" rtl="0" algn="l">
              <a:spcBef>
                <a:spcPts val="0"/>
              </a:spcBef>
              <a:spcAft>
                <a:spcPts val="0"/>
              </a:spcAft>
              <a:buSzPts val="1800"/>
              <a:buChar char="●"/>
            </a:pPr>
            <a:r>
              <a:rPr lang="en"/>
              <a:t>The downturn experienced by restaurants in Chicago had a disproportionate impact on residents of lower income Chicago neighborhoods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0750" y="976750"/>
            <a:ext cx="9082500" cy="4054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Char char="●"/>
            </a:pPr>
            <a:r>
              <a:rPr lang="en" sz="1200">
                <a:highlight>
                  <a:srgbClr val="FFFFFF"/>
                </a:highlight>
              </a:rPr>
              <a:t>T</a:t>
            </a:r>
            <a:r>
              <a:rPr lang="en" sz="1200">
                <a:highlight>
                  <a:srgbClr val="FFFFFF"/>
                </a:highlight>
              </a:rPr>
              <a:t>o provide an analy</a:t>
            </a:r>
            <a:r>
              <a:rPr lang="en" sz="1200"/>
              <a:t>sis that can inform policy makers, business owners, and other interested parties of the ultimate impact of Covid-19 on restaurants in the city of Chicago and the neighborhoods in which they reside.</a:t>
            </a:r>
            <a:endParaRPr sz="1200"/>
          </a:p>
          <a:p>
            <a:pPr indent="-304800" lvl="0" marL="457200" rtl="0" algn="l">
              <a:lnSpc>
                <a:spcPct val="115000"/>
              </a:lnSpc>
              <a:spcBef>
                <a:spcPts val="0"/>
              </a:spcBef>
              <a:spcAft>
                <a:spcPts val="0"/>
              </a:spcAft>
              <a:buSzPts val="1200"/>
              <a:buChar char="●"/>
            </a:pPr>
            <a:r>
              <a:rPr lang="en" sz="1200">
                <a:highlight>
                  <a:srgbClr val="FFFFFF"/>
                </a:highlight>
              </a:rPr>
              <a:t>To shed light on</a:t>
            </a:r>
            <a:r>
              <a:rPr lang="en" sz="1200">
                <a:highlight>
                  <a:srgbClr val="FFFFFF"/>
                </a:highlight>
              </a:rPr>
              <a:t> how mobility and consumer expenditures were impacted by the prevalence of Covid-19 in Chicago neighborhoods</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To uncover the many ways Covid-19 has upended the way of life for many Chicagoans and those most impacted</a:t>
            </a:r>
            <a:endParaRPr sz="1200">
              <a:highlight>
                <a:srgbClr val="FFFFFF"/>
              </a:highlight>
            </a:endParaRPr>
          </a:p>
          <a:p>
            <a:pPr indent="0" lvl="0" marL="0" rtl="0" algn="l">
              <a:lnSpc>
                <a:spcPct val="115000"/>
              </a:lnSpc>
              <a:spcBef>
                <a:spcPts val="1200"/>
              </a:spcBef>
              <a:spcAft>
                <a:spcPts val="0"/>
              </a:spcAft>
              <a:buNone/>
            </a:pPr>
            <a:r>
              <a:t/>
            </a:r>
            <a:endParaRPr b="1" sz="1200">
              <a:highlight>
                <a:srgbClr val="FFFFFF"/>
              </a:highlight>
            </a:endParaRPr>
          </a:p>
          <a:p>
            <a:pPr indent="0" lvl="0" marL="0" rtl="0" algn="l">
              <a:lnSpc>
                <a:spcPct val="115000"/>
              </a:lnSpc>
              <a:spcBef>
                <a:spcPts val="1200"/>
              </a:spcBef>
              <a:spcAft>
                <a:spcPts val="0"/>
              </a:spcAft>
              <a:buNone/>
            </a:pPr>
            <a:r>
              <a:rPr b="1" lang="en" sz="1200">
                <a:highlight>
                  <a:srgbClr val="FFFFFF"/>
                </a:highlight>
              </a:rPr>
              <a:t>Data Sources</a:t>
            </a:r>
            <a:endParaRPr b="1" sz="1200">
              <a:highlight>
                <a:srgbClr val="FFFFFF"/>
              </a:highlight>
            </a:endParaRPr>
          </a:p>
          <a:p>
            <a:pPr indent="0" lvl="0" marL="0" rtl="0" algn="l">
              <a:lnSpc>
                <a:spcPct val="115000"/>
              </a:lnSpc>
              <a:spcBef>
                <a:spcPts val="1200"/>
              </a:spcBef>
              <a:spcAft>
                <a:spcPts val="0"/>
              </a:spcAft>
              <a:buNone/>
            </a:pPr>
            <a:r>
              <a:rPr lang="en" sz="1200" u="sng">
                <a:highlight>
                  <a:srgbClr val="FFFFFF"/>
                </a:highlight>
              </a:rPr>
              <a:t>Food Service Industry </a:t>
            </a:r>
            <a:br>
              <a:rPr lang="en" sz="1200">
                <a:highlight>
                  <a:srgbClr val="FFFFFF"/>
                </a:highlight>
              </a:rPr>
            </a:br>
            <a:r>
              <a:rPr lang="en" sz="1200">
                <a:highlight>
                  <a:srgbClr val="FFFFFF"/>
                </a:highlight>
              </a:rPr>
              <a:t>Chicago Eater, Illinois Department of Commerce &amp; Economic Opportunity BIG Recipient Data, Chicago Metropolitan Agency of Planning Neighborhood Profile Data</a:t>
            </a:r>
            <a:endParaRPr sz="1200">
              <a:highlight>
                <a:srgbClr val="FFFFFF"/>
              </a:highlight>
            </a:endParaRPr>
          </a:p>
          <a:p>
            <a:pPr indent="0" lvl="0" marL="0" rtl="0" algn="l">
              <a:lnSpc>
                <a:spcPct val="115000"/>
              </a:lnSpc>
              <a:spcBef>
                <a:spcPts val="1200"/>
              </a:spcBef>
              <a:spcAft>
                <a:spcPts val="0"/>
              </a:spcAft>
              <a:buNone/>
            </a:pPr>
            <a:r>
              <a:rPr lang="en" sz="1200" u="sng">
                <a:highlight>
                  <a:srgbClr val="FFFFFF"/>
                </a:highlight>
              </a:rPr>
              <a:t>Health</a:t>
            </a:r>
            <a:br>
              <a:rPr lang="en" sz="1200">
                <a:highlight>
                  <a:srgbClr val="FFFFFF"/>
                </a:highlight>
              </a:rPr>
            </a:br>
            <a:r>
              <a:rPr lang="en" sz="1200">
                <a:highlight>
                  <a:srgbClr val="FFFFFF"/>
                </a:highlight>
              </a:rPr>
              <a:t>City of Chicago Open Data Portal, City of Chicago Department of Public Health</a:t>
            </a:r>
            <a:endParaRPr sz="1200">
              <a:highlight>
                <a:srgbClr val="FFFFFF"/>
              </a:highlight>
            </a:endParaRPr>
          </a:p>
          <a:p>
            <a:pPr indent="0" lvl="0" marL="0" rtl="0" algn="l">
              <a:lnSpc>
                <a:spcPct val="115000"/>
              </a:lnSpc>
              <a:spcBef>
                <a:spcPts val="1200"/>
              </a:spcBef>
              <a:spcAft>
                <a:spcPts val="0"/>
              </a:spcAft>
              <a:buNone/>
            </a:pPr>
            <a:r>
              <a:rPr lang="en" sz="1200" u="sng">
                <a:highlight>
                  <a:srgbClr val="FFFFFF"/>
                </a:highlight>
              </a:rPr>
              <a:t>Supplemental</a:t>
            </a:r>
            <a:endParaRPr sz="1200" u="sng">
              <a:highlight>
                <a:srgbClr val="FFFFFF"/>
              </a:highlight>
            </a:endParaRPr>
          </a:p>
          <a:p>
            <a:pPr indent="0" lvl="0" marL="0" rtl="0" algn="l">
              <a:lnSpc>
                <a:spcPct val="115000"/>
              </a:lnSpc>
              <a:spcBef>
                <a:spcPts val="1200"/>
              </a:spcBef>
              <a:spcAft>
                <a:spcPts val="1200"/>
              </a:spcAft>
              <a:buNone/>
            </a:pPr>
            <a:r>
              <a:rPr lang="en" sz="1200">
                <a:highlight>
                  <a:srgbClr val="FFFFFF"/>
                </a:highlight>
              </a:rPr>
              <a:t>Google Mobility Data</a:t>
            </a:r>
            <a:endParaRPr sz="1200">
              <a:highlight>
                <a:srgbClr val="FFFFFF"/>
              </a:highlight>
            </a:endParaRPr>
          </a:p>
        </p:txBody>
      </p:sp>
      <p:sp>
        <p:nvSpPr>
          <p:cNvPr id="61" name="Google Shape;61;p14"/>
          <p:cNvSpPr txBox="1"/>
          <p:nvPr>
            <p:ph type="title"/>
          </p:nvPr>
        </p:nvSpPr>
        <p:spPr>
          <a:xfrm>
            <a:off x="311700" y="23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Objectives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30750" y="976750"/>
            <a:ext cx="90825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Char char="●"/>
            </a:pPr>
            <a:r>
              <a:rPr lang="en" sz="1200">
                <a:highlight>
                  <a:srgbClr val="FFFFFF"/>
                </a:highlight>
              </a:rPr>
              <a:t>Chicago Covid Data was used at the case level only. Did not compare positivity rate, per capita rate or deaths.</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Small sample size for restaurants</a:t>
            </a:r>
            <a:endParaRPr sz="1200">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Data products based off of the ACS often follow a minimum two year lag. The retrieved data structure provided top five industry by employment for each chicago neighborhood, leaving neighborhoods without food service in the top five out of consideration for analysis that followed</a:t>
            </a:r>
            <a:endParaRPr sz="1200">
              <a:highlight>
                <a:srgbClr val="FFFFFF"/>
              </a:highlight>
            </a:endParaRPr>
          </a:p>
        </p:txBody>
      </p:sp>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Limitations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Did Covid Hit Chicago the Hardest?</a:t>
            </a:r>
            <a:endParaRPr/>
          </a:p>
        </p:txBody>
      </p:sp>
      <p:pic>
        <p:nvPicPr>
          <p:cNvPr id="73" name="Google Shape;73;p16"/>
          <p:cNvPicPr preferRelativeResize="0"/>
          <p:nvPr/>
        </p:nvPicPr>
        <p:blipFill>
          <a:blip r:embed="rId3">
            <a:alphaModFix/>
          </a:blip>
          <a:stretch>
            <a:fillRect/>
          </a:stretch>
        </p:blipFill>
        <p:spPr>
          <a:xfrm>
            <a:off x="598675" y="1119125"/>
            <a:ext cx="8108501" cy="3820975"/>
          </a:xfrm>
          <a:prstGeom prst="rect">
            <a:avLst/>
          </a:prstGeom>
          <a:noFill/>
          <a:ln>
            <a:noFill/>
          </a:ln>
        </p:spPr>
      </p:pic>
      <p:sp>
        <p:nvSpPr>
          <p:cNvPr id="74" name="Google Shape;74;p16"/>
          <p:cNvSpPr/>
          <p:nvPr/>
        </p:nvSpPr>
        <p:spPr>
          <a:xfrm>
            <a:off x="5601825" y="1369200"/>
            <a:ext cx="1501500" cy="357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085500" y="2073350"/>
            <a:ext cx="340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Largest Covid spike in Chicago: October 2020 through mid January 2021</a:t>
            </a:r>
            <a:endParaRPr/>
          </a:p>
        </p:txBody>
      </p:sp>
      <p:cxnSp>
        <p:nvCxnSpPr>
          <p:cNvPr id="76" name="Google Shape;76;p16"/>
          <p:cNvCxnSpPr>
            <a:stCxn id="75" idx="0"/>
          </p:cNvCxnSpPr>
          <p:nvPr/>
        </p:nvCxnSpPr>
        <p:spPr>
          <a:xfrm flipH="1" rot="10800000">
            <a:off x="3786800" y="1620050"/>
            <a:ext cx="2015400" cy="453300"/>
          </a:xfrm>
          <a:prstGeom prst="straightConnector1">
            <a:avLst/>
          </a:prstGeom>
          <a:noFill/>
          <a:ln cap="flat" cmpd="sng" w="9525">
            <a:solidFill>
              <a:schemeClr val="dk2"/>
            </a:solidFill>
            <a:prstDash val="solid"/>
            <a:round/>
            <a:headEnd len="med" w="med" type="none"/>
            <a:tailEnd len="med" w="med" type="triangle"/>
          </a:ln>
        </p:spPr>
      </p:cxnSp>
      <p:sp>
        <p:nvSpPr>
          <p:cNvPr id="77" name="Google Shape;77;p16"/>
          <p:cNvSpPr txBox="1"/>
          <p:nvPr/>
        </p:nvSpPr>
        <p:spPr>
          <a:xfrm>
            <a:off x="549350" y="4866600"/>
            <a:ext cx="3728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chemeClr val="dk2"/>
                </a:solidFill>
                <a:latin typeface="Calibri"/>
                <a:ea typeface="Calibri"/>
                <a:cs typeface="Calibri"/>
                <a:sym typeface="Calibri"/>
              </a:rPr>
              <a:t>Data Source: </a:t>
            </a:r>
            <a:r>
              <a:rPr lang="en" sz="600">
                <a:solidFill>
                  <a:srgbClr val="333333"/>
                </a:solidFill>
                <a:highlight>
                  <a:schemeClr val="lt1"/>
                </a:highlight>
                <a:latin typeface="Calibri"/>
                <a:ea typeface="Calibri"/>
                <a:cs typeface="Calibri"/>
                <a:sym typeface="Calibri"/>
              </a:rPr>
              <a:t>COVID-19 Cases, Tests, and Deaths by ZIP Code, </a:t>
            </a:r>
            <a:r>
              <a:rPr lang="en" sz="600">
                <a:solidFill>
                  <a:schemeClr val="dk2"/>
                </a:solidFill>
                <a:latin typeface="Calibri"/>
                <a:ea typeface="Calibri"/>
                <a:cs typeface="Calibri"/>
                <a:sym typeface="Calibri"/>
              </a:rPr>
              <a:t>City of Chicago, Chicago Data Portal</a:t>
            </a:r>
            <a:endParaRPr sz="6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in Chicago Did Covid Hit the Hardest?</a:t>
            </a:r>
            <a:endParaRPr/>
          </a:p>
        </p:txBody>
      </p:sp>
      <p:pic>
        <p:nvPicPr>
          <p:cNvPr id="83" name="Google Shape;83;p17"/>
          <p:cNvPicPr preferRelativeResize="0"/>
          <p:nvPr/>
        </p:nvPicPr>
        <p:blipFill>
          <a:blip r:embed="rId3">
            <a:alphaModFix/>
          </a:blip>
          <a:stretch>
            <a:fillRect/>
          </a:stretch>
        </p:blipFill>
        <p:spPr>
          <a:xfrm>
            <a:off x="459050" y="910425"/>
            <a:ext cx="4937778" cy="3934000"/>
          </a:xfrm>
          <a:prstGeom prst="rect">
            <a:avLst/>
          </a:prstGeom>
          <a:noFill/>
          <a:ln>
            <a:noFill/>
          </a:ln>
        </p:spPr>
      </p:pic>
      <p:sp>
        <p:nvSpPr>
          <p:cNvPr id="84" name="Google Shape;84;p17"/>
          <p:cNvSpPr/>
          <p:nvPr/>
        </p:nvSpPr>
        <p:spPr>
          <a:xfrm>
            <a:off x="497300" y="2719150"/>
            <a:ext cx="4816150" cy="63425"/>
          </a:xfrm>
          <a:prstGeom prst="flowChart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nvSpPr>
        <p:spPr>
          <a:xfrm>
            <a:off x="5424875" y="2581513"/>
            <a:ext cx="245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Zip Code 60629: 16,353 Covid Cases</a:t>
            </a:r>
            <a:endParaRPr sz="1000"/>
          </a:p>
        </p:txBody>
      </p:sp>
      <p:sp>
        <p:nvSpPr>
          <p:cNvPr id="86" name="Google Shape;86;p17"/>
          <p:cNvSpPr txBox="1"/>
          <p:nvPr/>
        </p:nvSpPr>
        <p:spPr>
          <a:xfrm>
            <a:off x="6062225" y="3259275"/>
            <a:ext cx="1178400" cy="13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7"/>
          <p:cNvSpPr/>
          <p:nvPr/>
        </p:nvSpPr>
        <p:spPr>
          <a:xfrm>
            <a:off x="497300" y="4373300"/>
            <a:ext cx="238500" cy="531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nvSpPr>
        <p:spPr>
          <a:xfrm>
            <a:off x="5424875" y="4064463"/>
            <a:ext cx="245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Zip Code 60666: 0 Covid Cases</a:t>
            </a:r>
            <a:endParaRPr sz="1000"/>
          </a:p>
        </p:txBody>
      </p:sp>
      <p:pic>
        <p:nvPicPr>
          <p:cNvPr id="89" name="Google Shape;89;p17"/>
          <p:cNvPicPr preferRelativeResize="0"/>
          <p:nvPr/>
        </p:nvPicPr>
        <p:blipFill>
          <a:blip r:embed="rId4">
            <a:alphaModFix/>
          </a:blip>
          <a:stretch>
            <a:fillRect/>
          </a:stretch>
        </p:blipFill>
        <p:spPr>
          <a:xfrm>
            <a:off x="7399850" y="4001250"/>
            <a:ext cx="425150" cy="425150"/>
          </a:xfrm>
          <a:prstGeom prst="rect">
            <a:avLst/>
          </a:prstGeom>
          <a:noFill/>
          <a:ln>
            <a:noFill/>
          </a:ln>
        </p:spPr>
      </p:pic>
      <p:pic>
        <p:nvPicPr>
          <p:cNvPr id="90" name="Google Shape;90;p17"/>
          <p:cNvPicPr preferRelativeResize="0"/>
          <p:nvPr/>
        </p:nvPicPr>
        <p:blipFill>
          <a:blip r:embed="rId5">
            <a:alphaModFix/>
          </a:blip>
          <a:stretch>
            <a:fillRect/>
          </a:stretch>
        </p:blipFill>
        <p:spPr>
          <a:xfrm>
            <a:off x="7824999" y="2496135"/>
            <a:ext cx="764148" cy="509451"/>
          </a:xfrm>
          <a:prstGeom prst="rect">
            <a:avLst/>
          </a:prstGeom>
          <a:noFill/>
          <a:ln>
            <a:noFill/>
          </a:ln>
        </p:spPr>
      </p:pic>
      <p:sp>
        <p:nvSpPr>
          <p:cNvPr id="91" name="Google Shape;91;p17"/>
          <p:cNvSpPr txBox="1"/>
          <p:nvPr/>
        </p:nvSpPr>
        <p:spPr>
          <a:xfrm>
            <a:off x="549350" y="4866600"/>
            <a:ext cx="3728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chemeClr val="dk2"/>
                </a:solidFill>
                <a:latin typeface="Calibri"/>
                <a:ea typeface="Calibri"/>
                <a:cs typeface="Calibri"/>
                <a:sym typeface="Calibri"/>
              </a:rPr>
              <a:t>Data Source: </a:t>
            </a:r>
            <a:r>
              <a:rPr lang="en" sz="600">
                <a:solidFill>
                  <a:srgbClr val="333333"/>
                </a:solidFill>
                <a:highlight>
                  <a:schemeClr val="lt1"/>
                </a:highlight>
                <a:latin typeface="Calibri"/>
                <a:ea typeface="Calibri"/>
                <a:cs typeface="Calibri"/>
                <a:sym typeface="Calibri"/>
              </a:rPr>
              <a:t>COVID-19 Cases, Tests, and Deaths by ZIP Code, </a:t>
            </a:r>
            <a:r>
              <a:rPr lang="en" sz="600">
                <a:solidFill>
                  <a:schemeClr val="dk2"/>
                </a:solidFill>
                <a:latin typeface="Calibri"/>
                <a:ea typeface="Calibri"/>
                <a:cs typeface="Calibri"/>
                <a:sym typeface="Calibri"/>
              </a:rPr>
              <a:t>City of Chicago, Chicago Data Portal</a:t>
            </a:r>
            <a:endParaRPr sz="600">
              <a:latin typeface="Calibri"/>
              <a:ea typeface="Calibri"/>
              <a:cs typeface="Calibri"/>
              <a:sym typeface="Calibri"/>
            </a:endParaRPr>
          </a:p>
        </p:txBody>
      </p:sp>
      <p:sp>
        <p:nvSpPr>
          <p:cNvPr id="92" name="Google Shape;92;p17"/>
          <p:cNvSpPr/>
          <p:nvPr/>
        </p:nvSpPr>
        <p:spPr>
          <a:xfrm>
            <a:off x="527925" y="1248425"/>
            <a:ext cx="232200" cy="1668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5424875" y="1248413"/>
            <a:ext cx="245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Zip Code 60602: 72 Covid Cases</a:t>
            </a:r>
            <a:endParaRPr sz="1000"/>
          </a:p>
          <a:p>
            <a:pPr indent="0" lvl="0" marL="457200" rtl="0" algn="l">
              <a:spcBef>
                <a:spcPts val="0"/>
              </a:spcBef>
              <a:spcAft>
                <a:spcPts val="0"/>
              </a:spcAft>
              <a:buNone/>
            </a:pPr>
            <a:r>
              <a:rPr lang="en" sz="1000"/>
              <a:t>60603: 100 Covid Cases</a:t>
            </a:r>
            <a:endParaRPr sz="1000"/>
          </a:p>
          <a:p>
            <a:pPr indent="0" lvl="0" marL="457200" rtl="0" algn="l">
              <a:spcBef>
                <a:spcPts val="0"/>
              </a:spcBef>
              <a:spcAft>
                <a:spcPts val="0"/>
              </a:spcAft>
              <a:buNone/>
            </a:pPr>
            <a:r>
              <a:rPr lang="en" sz="1000"/>
              <a:t>60604: 98 Covid Cases</a:t>
            </a:r>
            <a:endParaRPr sz="1000"/>
          </a:p>
        </p:txBody>
      </p:sp>
      <p:pic>
        <p:nvPicPr>
          <p:cNvPr id="94" name="Google Shape;94;p17"/>
          <p:cNvPicPr preferRelativeResize="0"/>
          <p:nvPr/>
        </p:nvPicPr>
        <p:blipFill>
          <a:blip r:embed="rId6">
            <a:alphaModFix/>
          </a:blip>
          <a:stretch>
            <a:fillRect/>
          </a:stretch>
        </p:blipFill>
        <p:spPr>
          <a:xfrm>
            <a:off x="7537300" y="1354750"/>
            <a:ext cx="1051849" cy="59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This Look Like Geographically?</a:t>
            </a:r>
            <a:endParaRPr/>
          </a:p>
        </p:txBody>
      </p:sp>
      <p:sp>
        <p:nvSpPr>
          <p:cNvPr id="100" name="Google Shape;100;p18"/>
          <p:cNvSpPr txBox="1"/>
          <p:nvPr/>
        </p:nvSpPr>
        <p:spPr>
          <a:xfrm>
            <a:off x="549350" y="4866600"/>
            <a:ext cx="3728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chemeClr val="dk2"/>
                </a:solidFill>
                <a:latin typeface="Calibri"/>
                <a:ea typeface="Calibri"/>
                <a:cs typeface="Calibri"/>
                <a:sym typeface="Calibri"/>
              </a:rPr>
              <a:t>Data Source: </a:t>
            </a:r>
            <a:r>
              <a:rPr lang="en" sz="600">
                <a:solidFill>
                  <a:srgbClr val="333333"/>
                </a:solidFill>
                <a:highlight>
                  <a:schemeClr val="lt1"/>
                </a:highlight>
                <a:latin typeface="Calibri"/>
                <a:ea typeface="Calibri"/>
                <a:cs typeface="Calibri"/>
                <a:sym typeface="Calibri"/>
              </a:rPr>
              <a:t>COVID-19 Cases, Tests, and Deaths by ZIP Code, </a:t>
            </a:r>
            <a:r>
              <a:rPr lang="en" sz="600">
                <a:solidFill>
                  <a:schemeClr val="dk2"/>
                </a:solidFill>
                <a:latin typeface="Calibri"/>
                <a:ea typeface="Calibri"/>
                <a:cs typeface="Calibri"/>
                <a:sym typeface="Calibri"/>
              </a:rPr>
              <a:t>City of Chicago, Chicago Data Portal</a:t>
            </a:r>
            <a:endParaRPr sz="600">
              <a:latin typeface="Calibri"/>
              <a:ea typeface="Calibri"/>
              <a:cs typeface="Calibri"/>
              <a:sym typeface="Calibri"/>
            </a:endParaRPr>
          </a:p>
        </p:txBody>
      </p:sp>
      <p:pic>
        <p:nvPicPr>
          <p:cNvPr id="101" name="Google Shape;101;p18"/>
          <p:cNvPicPr preferRelativeResize="0"/>
          <p:nvPr/>
        </p:nvPicPr>
        <p:blipFill>
          <a:blip r:embed="rId3">
            <a:alphaModFix/>
          </a:blip>
          <a:stretch>
            <a:fillRect/>
          </a:stretch>
        </p:blipFill>
        <p:spPr>
          <a:xfrm>
            <a:off x="348862" y="965525"/>
            <a:ext cx="3819773" cy="3819773"/>
          </a:xfrm>
          <a:prstGeom prst="rect">
            <a:avLst/>
          </a:prstGeom>
          <a:noFill/>
          <a:ln>
            <a:noFill/>
          </a:ln>
        </p:spPr>
      </p:pic>
      <p:pic>
        <p:nvPicPr>
          <p:cNvPr id="102" name="Google Shape;102;p18"/>
          <p:cNvPicPr preferRelativeResize="0"/>
          <p:nvPr/>
        </p:nvPicPr>
        <p:blipFill>
          <a:blip r:embed="rId4">
            <a:alphaModFix/>
          </a:blip>
          <a:stretch>
            <a:fillRect/>
          </a:stretch>
        </p:blipFill>
        <p:spPr>
          <a:xfrm>
            <a:off x="4315810" y="1175350"/>
            <a:ext cx="4670565" cy="1825551"/>
          </a:xfrm>
          <a:prstGeom prst="rect">
            <a:avLst/>
          </a:prstGeom>
          <a:noFill/>
          <a:ln>
            <a:noFill/>
          </a:ln>
        </p:spPr>
      </p:pic>
      <p:cxnSp>
        <p:nvCxnSpPr>
          <p:cNvPr id="103" name="Google Shape;103;p18"/>
          <p:cNvCxnSpPr>
            <a:stCxn id="104" idx="0"/>
          </p:cNvCxnSpPr>
          <p:nvPr/>
        </p:nvCxnSpPr>
        <p:spPr>
          <a:xfrm rot="10800000">
            <a:off x="2830426" y="3349900"/>
            <a:ext cx="4826100" cy="113910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18"/>
          <p:cNvCxnSpPr>
            <a:stCxn id="104" idx="0"/>
          </p:cNvCxnSpPr>
          <p:nvPr/>
        </p:nvCxnSpPr>
        <p:spPr>
          <a:xfrm rot="10800000">
            <a:off x="6365626" y="2462200"/>
            <a:ext cx="1290900" cy="2026800"/>
          </a:xfrm>
          <a:prstGeom prst="straightConnector1">
            <a:avLst/>
          </a:prstGeom>
          <a:noFill/>
          <a:ln cap="flat" cmpd="sng" w="9525">
            <a:solidFill>
              <a:schemeClr val="dk2"/>
            </a:solidFill>
            <a:prstDash val="solid"/>
            <a:round/>
            <a:headEnd len="med" w="med" type="none"/>
            <a:tailEnd len="med" w="med" type="triangle"/>
          </a:ln>
        </p:spPr>
      </p:cxnSp>
      <p:sp>
        <p:nvSpPr>
          <p:cNvPr id="104" name="Google Shape;104;p18"/>
          <p:cNvSpPr txBox="1"/>
          <p:nvPr/>
        </p:nvSpPr>
        <p:spPr>
          <a:xfrm>
            <a:off x="6681076" y="4489000"/>
            <a:ext cx="19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60629: Bedford Park</a:t>
            </a:r>
            <a:endParaRPr/>
          </a:p>
        </p:txBody>
      </p:sp>
      <p:sp>
        <p:nvSpPr>
          <p:cNvPr id="106" name="Google Shape;106;p18"/>
          <p:cNvSpPr txBox="1"/>
          <p:nvPr/>
        </p:nvSpPr>
        <p:spPr>
          <a:xfrm>
            <a:off x="4811900" y="3275500"/>
            <a:ext cx="15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60639: Hermosa</a:t>
            </a:r>
            <a:endParaRPr/>
          </a:p>
        </p:txBody>
      </p:sp>
      <p:cxnSp>
        <p:nvCxnSpPr>
          <p:cNvPr id="107" name="Google Shape;107;p18"/>
          <p:cNvCxnSpPr>
            <a:stCxn id="106" idx="0"/>
          </p:cNvCxnSpPr>
          <p:nvPr/>
        </p:nvCxnSpPr>
        <p:spPr>
          <a:xfrm rot="10800000">
            <a:off x="2809400" y="3000100"/>
            <a:ext cx="2755800" cy="27540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8"/>
          <p:cNvCxnSpPr>
            <a:stCxn id="106" idx="0"/>
          </p:cNvCxnSpPr>
          <p:nvPr/>
        </p:nvCxnSpPr>
        <p:spPr>
          <a:xfrm flipH="1" rot="10800000">
            <a:off x="5565200" y="2284900"/>
            <a:ext cx="737700" cy="99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Illinois State Business Interruption Grants (BIG)	</a:t>
            </a:r>
            <a:endParaRPr/>
          </a:p>
        </p:txBody>
      </p:sp>
      <p:sp>
        <p:nvSpPr>
          <p:cNvPr id="114" name="Google Shape;11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Launched in June 2020 using relief funds from the federal CARES Act </a:t>
            </a:r>
            <a:endParaRPr/>
          </a:p>
          <a:p>
            <a:pPr indent="-342900" lvl="0" marL="457200" rtl="0" algn="l">
              <a:spcBef>
                <a:spcPts val="0"/>
              </a:spcBef>
              <a:spcAft>
                <a:spcPts val="0"/>
              </a:spcAft>
              <a:buSzPts val="1800"/>
              <a:buChar char="●"/>
            </a:pPr>
            <a:r>
              <a:rPr lang="en"/>
              <a:t>$636 million allocated to impacted businesses around the state</a:t>
            </a:r>
            <a:endParaRPr/>
          </a:p>
          <a:p>
            <a:pPr indent="-342900" lvl="0" marL="457200" rtl="0" algn="l">
              <a:spcBef>
                <a:spcPts val="0"/>
              </a:spcBef>
              <a:spcAft>
                <a:spcPts val="0"/>
              </a:spcAft>
              <a:buSzPts val="1800"/>
              <a:buChar char="●"/>
            </a:pPr>
            <a:r>
              <a:rPr lang="en"/>
              <a:t>Largest state-sponsored economic relief package in the US</a:t>
            </a:r>
            <a:endParaRPr/>
          </a:p>
          <a:p>
            <a:pPr indent="-342900" lvl="0" marL="457200" rtl="0" algn="l">
              <a:spcBef>
                <a:spcPts val="0"/>
              </a:spcBef>
              <a:spcAft>
                <a:spcPts val="0"/>
              </a:spcAft>
              <a:buSzPts val="1800"/>
              <a:buChar char="●"/>
            </a:pPr>
            <a:r>
              <a:rPr lang="en"/>
              <a:t>Intended to help cover working capital and operating expenses</a:t>
            </a:r>
            <a:endParaRPr/>
          </a:p>
          <a:p>
            <a:pPr indent="0" lvl="0" marL="0" rtl="0" algn="l">
              <a:spcBef>
                <a:spcPts val="1200"/>
              </a:spcBef>
              <a:spcAft>
                <a:spcPts val="0"/>
              </a:spcAft>
              <a:buNone/>
            </a:pPr>
            <a:r>
              <a:rPr lang="en" sz="1200"/>
              <a:t>Source: </a:t>
            </a:r>
            <a:r>
              <a:rPr lang="en" sz="1200" u="sng">
                <a:solidFill>
                  <a:schemeClr val="hlink"/>
                </a:solidFill>
                <a:hlinkClick r:id="rId3"/>
              </a:rPr>
              <a:t>https://qctimes.com/news/local/govt-and-politics/business-interruption-grants-available-for-small-businesses-in-illinois/article_5f18320e-472c-52e7-a9fa-b01f3293a0fc.html</a:t>
            </a:r>
            <a:r>
              <a:rPr lang="en" sz="1200"/>
              <a:t> </a:t>
            </a:r>
            <a:endParaRPr sz="1200"/>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Recipients by Industry</a:t>
            </a:r>
            <a:endParaRPr/>
          </a:p>
        </p:txBody>
      </p:sp>
      <p:sp>
        <p:nvSpPr>
          <p:cNvPr id="120" name="Google Shape;120;p20"/>
          <p:cNvSpPr txBox="1"/>
          <p:nvPr>
            <p:ph idx="1" type="body"/>
          </p:nvPr>
        </p:nvSpPr>
        <p:spPr>
          <a:xfrm>
            <a:off x="311700" y="4529525"/>
            <a:ext cx="8520600" cy="364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Clr>
                <a:schemeClr val="dk1"/>
              </a:buClr>
              <a:buSzPts val="1100"/>
              <a:buFont typeface="Arial"/>
              <a:buNone/>
            </a:pPr>
            <a:r>
              <a:rPr lang="en" sz="1200"/>
              <a:t>Source: </a:t>
            </a:r>
            <a:r>
              <a:rPr lang="en" sz="1200" u="sng">
                <a:solidFill>
                  <a:schemeClr val="accent5"/>
                </a:solidFill>
                <a:hlinkClick r:id="rId3">
                  <a:extLst>
                    <a:ext uri="{A12FA001-AC4F-418D-AE19-62706E023703}">
                      <ahyp:hlinkClr val="tx"/>
                    </a:ext>
                  </a:extLst>
                </a:hlinkClick>
              </a:rPr>
              <a:t>https://www2.illinois.gov/dceo/SmallBizAssistance/Documents/BIG%20Detailed%20Data%201.8.21.pdf</a:t>
            </a:r>
            <a:endParaRPr sz="1200"/>
          </a:p>
        </p:txBody>
      </p:sp>
      <p:pic>
        <p:nvPicPr>
          <p:cNvPr id="121" name="Google Shape;121;p20"/>
          <p:cNvPicPr preferRelativeResize="0"/>
          <p:nvPr/>
        </p:nvPicPr>
        <p:blipFill>
          <a:blip r:embed="rId4">
            <a:alphaModFix/>
          </a:blip>
          <a:stretch>
            <a:fillRect/>
          </a:stretch>
        </p:blipFill>
        <p:spPr>
          <a:xfrm>
            <a:off x="311700" y="1017725"/>
            <a:ext cx="5151675" cy="3479050"/>
          </a:xfrm>
          <a:prstGeom prst="rect">
            <a:avLst/>
          </a:prstGeom>
          <a:noFill/>
          <a:ln>
            <a:noFill/>
          </a:ln>
        </p:spPr>
      </p:pic>
      <p:pic>
        <p:nvPicPr>
          <p:cNvPr id="122" name="Google Shape;122;p20"/>
          <p:cNvPicPr preferRelativeResize="0"/>
          <p:nvPr/>
        </p:nvPicPr>
        <p:blipFill>
          <a:blip r:embed="rId5">
            <a:alphaModFix/>
          </a:blip>
          <a:stretch>
            <a:fillRect/>
          </a:stretch>
        </p:blipFill>
        <p:spPr>
          <a:xfrm>
            <a:off x="5463375" y="1554538"/>
            <a:ext cx="3281224" cy="24054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COVID-19’s Impact on Restaurants in Chicago</a:t>
            </a:r>
            <a:endParaRPr b="1"/>
          </a:p>
        </p:txBody>
      </p:sp>
      <p:sp>
        <p:nvSpPr>
          <p:cNvPr id="128" name="Google Shape;12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a:t>
            </a:r>
            <a:endParaRPr b="1"/>
          </a:p>
          <a:p>
            <a:pPr indent="0" lvl="0" marL="0" rtl="0" algn="l">
              <a:spcBef>
                <a:spcPts val="1200"/>
              </a:spcBef>
              <a:spcAft>
                <a:spcPts val="0"/>
              </a:spcAft>
              <a:buNone/>
            </a:pPr>
            <a:r>
              <a:rPr lang="en" sz="1300"/>
              <a:t>Chicago Eater: </a:t>
            </a:r>
            <a:r>
              <a:rPr lang="en" sz="1300" u="sng">
                <a:solidFill>
                  <a:schemeClr val="hlink"/>
                </a:solidFill>
                <a:hlinkClick r:id="rId3"/>
              </a:rPr>
              <a:t>https://chicago.eater.com/2020/1/16/21067528/chicago-restaurant-bar-closures-2020</a:t>
            </a:r>
            <a:endParaRPr sz="1300"/>
          </a:p>
          <a:p>
            <a:pPr indent="0" lvl="0" marL="0" rtl="0" algn="l">
              <a:spcBef>
                <a:spcPts val="1200"/>
              </a:spcBef>
              <a:spcAft>
                <a:spcPts val="1200"/>
              </a:spcAft>
              <a:buNone/>
            </a:pPr>
            <a:r>
              <a:rPr lang="en" sz="1300"/>
              <a:t>Google Mobility report: </a:t>
            </a:r>
            <a:r>
              <a:rPr lang="en" sz="1300" u="sng">
                <a:solidFill>
                  <a:schemeClr val="hlink"/>
                </a:solidFill>
                <a:hlinkClick r:id="rId4"/>
              </a:rPr>
              <a:t>https://www.google.com/covid19/mobility/</a:t>
            </a:r>
            <a:r>
              <a:rPr lang="en" sz="1300"/>
              <a:t>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